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47D"/>
    <a:srgbClr val="86D4EE"/>
    <a:srgbClr val="86D48A"/>
    <a:srgbClr val="2E598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CD7E-9681-43AE-A52E-D15515EDCADB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1CDE-481E-48A8-A601-7B4EC2B2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73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CD7E-9681-43AE-A52E-D15515EDCADB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1CDE-481E-48A8-A601-7B4EC2B2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8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CD7E-9681-43AE-A52E-D15515EDCADB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1CDE-481E-48A8-A601-7B4EC2B2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06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CD7E-9681-43AE-A52E-D15515EDCADB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1CDE-481E-48A8-A601-7B4EC2B2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06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CD7E-9681-43AE-A52E-D15515EDCADB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1CDE-481E-48A8-A601-7B4EC2B2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8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CD7E-9681-43AE-A52E-D15515EDCADB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1CDE-481E-48A8-A601-7B4EC2B2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06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CD7E-9681-43AE-A52E-D15515EDCADB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1CDE-481E-48A8-A601-7B4EC2B2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01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CD7E-9681-43AE-A52E-D15515EDCADB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1CDE-481E-48A8-A601-7B4EC2B2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07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CD7E-9681-43AE-A52E-D15515EDCADB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1CDE-481E-48A8-A601-7B4EC2B2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37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CD7E-9681-43AE-A52E-D15515EDCADB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1CDE-481E-48A8-A601-7B4EC2B2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19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CD7E-9681-43AE-A52E-D15515EDCADB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1CDE-481E-48A8-A601-7B4EC2B2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4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ECD7E-9681-43AE-A52E-D15515EDCADB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A1CDE-481E-48A8-A601-7B4EC2B2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0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8945" t="14442" r="19189" b="8149"/>
          <a:stretch/>
        </p:blipFill>
        <p:spPr>
          <a:xfrm>
            <a:off x="8731876" y="1"/>
            <a:ext cx="3460124" cy="6886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975" y="6181859"/>
            <a:ext cx="178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6D4EE"/>
                </a:solidFill>
              </a:rPr>
              <a:t>p</a:t>
            </a:r>
            <a:r>
              <a:rPr lang="en-US" b="1" dirty="0" smtClean="0">
                <a:solidFill>
                  <a:srgbClr val="86D4EE"/>
                </a:solidFill>
              </a:rPr>
              <a:t>romix-center.ru</a:t>
            </a:r>
            <a:endParaRPr lang="ru-RU" b="1" dirty="0">
              <a:solidFill>
                <a:srgbClr val="86D4E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2677" t="19327" r="53521" b="70903"/>
          <a:stretch/>
        </p:blipFill>
        <p:spPr>
          <a:xfrm>
            <a:off x="746975" y="386366"/>
            <a:ext cx="4121239" cy="6697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46975" y="2711022"/>
            <a:ext cx="65038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rgbClr val="2F54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ЭЛЕКТРОМЕХАНИЧЕСКИЙ ЗАМОК С ДИСТАНЦИОННЫМ УПРАВЛЕНИЕМ ДЛЯ ОДНОДВЕРНЫХ ХОЛОДИЛЬНЫХ ШКАФОВ</a:t>
            </a:r>
            <a:endParaRPr lang="ru-RU" sz="2800" dirty="0">
              <a:solidFill>
                <a:srgbClr val="2F54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1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F547D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1483" y="189294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E5980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6975" y="6181859"/>
            <a:ext cx="178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6D4EE"/>
                </a:solidFill>
              </a:rPr>
              <a:t>p</a:t>
            </a:r>
            <a:r>
              <a:rPr lang="en-US" b="1" dirty="0" smtClean="0">
                <a:solidFill>
                  <a:srgbClr val="86D4EE"/>
                </a:solidFill>
              </a:rPr>
              <a:t>romix-center.ru</a:t>
            </a:r>
            <a:endParaRPr lang="ru-RU" b="1" dirty="0">
              <a:solidFill>
                <a:srgbClr val="86D4E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0967" y="1569783"/>
            <a:ext cx="7980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F547D"/>
                </a:solidFill>
              </a:rPr>
              <a:t>Проверить, чтобы ригель легко входил в отверстие </a:t>
            </a:r>
            <a:r>
              <a:rPr lang="ru-RU" b="1" dirty="0" smtClean="0">
                <a:solidFill>
                  <a:srgbClr val="2F547D"/>
                </a:solidFill>
              </a:rPr>
              <a:t>замка</a:t>
            </a:r>
            <a:r>
              <a:rPr lang="en-US" b="1" dirty="0" smtClean="0">
                <a:solidFill>
                  <a:srgbClr val="2F547D"/>
                </a:solidFill>
              </a:rPr>
              <a:t>;</a:t>
            </a:r>
            <a:endParaRPr lang="ru-RU" dirty="0" smtClean="0">
              <a:solidFill>
                <a:srgbClr val="2F547D"/>
              </a:solidFill>
            </a:endParaRPr>
          </a:p>
          <a:p>
            <a:endParaRPr lang="en-US" b="1" dirty="0" smtClean="0">
              <a:solidFill>
                <a:srgbClr val="2F547D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91" y="2216114"/>
            <a:ext cx="2792210" cy="3468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512" y="2216114"/>
            <a:ext cx="3060457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F547D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1483" y="189294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E5980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6975" y="6181859"/>
            <a:ext cx="178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6D4EE"/>
                </a:solidFill>
              </a:rPr>
              <a:t>p</a:t>
            </a:r>
            <a:r>
              <a:rPr lang="en-US" b="1" dirty="0" smtClean="0">
                <a:solidFill>
                  <a:srgbClr val="86D4EE"/>
                </a:solidFill>
              </a:rPr>
              <a:t>romix-center.ru</a:t>
            </a:r>
            <a:endParaRPr lang="ru-RU" b="1" dirty="0">
              <a:solidFill>
                <a:srgbClr val="86D4E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0967" y="1569783"/>
            <a:ext cx="7980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F547D"/>
                </a:solidFill>
              </a:rPr>
              <a:t>Установить контроллер за рекламной панелью, либо в компрессорном отсеке, и подключить  к сети 220В и к </a:t>
            </a:r>
            <a:r>
              <a:rPr lang="ru-RU" b="1" dirty="0" smtClean="0">
                <a:solidFill>
                  <a:srgbClr val="2F547D"/>
                </a:solidFill>
              </a:rPr>
              <a:t>замку</a:t>
            </a:r>
            <a:r>
              <a:rPr lang="ru-RU" b="1" dirty="0" smtClean="0">
                <a:solidFill>
                  <a:srgbClr val="2F547D"/>
                </a:solidFill>
              </a:rPr>
              <a:t>;</a:t>
            </a:r>
            <a:endParaRPr lang="ru-RU" b="1" dirty="0" smtClean="0">
              <a:solidFill>
                <a:srgbClr val="2F547D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621" y="2528300"/>
            <a:ext cx="5188146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F547D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Схема подключения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1483" y="189294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E5980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6975" y="6181859"/>
            <a:ext cx="178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6D4EE"/>
                </a:solidFill>
              </a:rPr>
              <a:t>p</a:t>
            </a:r>
            <a:r>
              <a:rPr lang="en-US" b="1" dirty="0" smtClean="0">
                <a:solidFill>
                  <a:srgbClr val="86D4EE"/>
                </a:solidFill>
              </a:rPr>
              <a:t>romix-center.ru</a:t>
            </a:r>
            <a:endParaRPr lang="ru-RU" b="1" dirty="0">
              <a:solidFill>
                <a:srgbClr val="86D4E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69239" y="31218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2F547D"/>
                </a:solidFill>
              </a:rPr>
              <a:t>1 – управление нормально открытым замком;</a:t>
            </a:r>
          </a:p>
          <a:p>
            <a:r>
              <a:rPr lang="ru-RU" b="1" dirty="0" smtClean="0">
                <a:solidFill>
                  <a:srgbClr val="2F547D"/>
                </a:solidFill>
              </a:rPr>
              <a:t>2 – управление нормально закрытым замком</a:t>
            </a:r>
            <a:r>
              <a:rPr lang="en-US" b="1" dirty="0" smtClean="0">
                <a:solidFill>
                  <a:srgbClr val="2F547D"/>
                </a:solidFill>
              </a:rPr>
              <a:t>;</a:t>
            </a:r>
            <a:endParaRPr lang="ru-RU" b="1" dirty="0" smtClean="0">
              <a:solidFill>
                <a:srgbClr val="2F547D"/>
              </a:solidFill>
            </a:endParaRPr>
          </a:p>
          <a:p>
            <a:r>
              <a:rPr lang="ru-RU" b="1" dirty="0" smtClean="0">
                <a:solidFill>
                  <a:srgbClr val="2F547D"/>
                </a:solidFill>
              </a:rPr>
              <a:t>3 – программирование</a:t>
            </a:r>
            <a:r>
              <a:rPr lang="en-US" b="1" dirty="0" smtClean="0">
                <a:solidFill>
                  <a:srgbClr val="2F547D"/>
                </a:solidFill>
              </a:rPr>
              <a:t>.</a:t>
            </a:r>
            <a:endParaRPr lang="ru-RU" b="1" dirty="0" smtClean="0">
              <a:solidFill>
                <a:srgbClr val="2F547D"/>
              </a:solidFill>
            </a:endParaRPr>
          </a:p>
        </p:txBody>
      </p:sp>
      <p:pic>
        <p:nvPicPr>
          <p:cNvPr id="9" name="Picture 3" descr="KZ-03Pola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938" y="2029706"/>
            <a:ext cx="5072098" cy="344800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3333135" y="3753710"/>
            <a:ext cx="663678" cy="509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9234" t="13961" r="19193" b="11851"/>
          <a:stretch/>
        </p:blipFill>
        <p:spPr>
          <a:xfrm>
            <a:off x="0" y="-899650"/>
            <a:ext cx="12192000" cy="8259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975" y="6181859"/>
            <a:ext cx="178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6D4EE"/>
                </a:solidFill>
              </a:rPr>
              <a:t>p</a:t>
            </a:r>
            <a:r>
              <a:rPr lang="en-US" b="1" dirty="0" smtClean="0">
                <a:solidFill>
                  <a:srgbClr val="86D4EE"/>
                </a:solidFill>
              </a:rPr>
              <a:t>romix-center.ru</a:t>
            </a:r>
            <a:endParaRPr lang="ru-RU" b="1" dirty="0">
              <a:solidFill>
                <a:srgbClr val="86D4E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38968" y="1440776"/>
            <a:ext cx="2531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u="none" strike="noStrike" dirty="0" smtClean="0">
                <a:solidFill>
                  <a:schemeClr val="bg1"/>
                </a:solidFill>
                <a:effectLst/>
                <a:ea typeface="Microsoft JhengHei Light" panose="020B0304030504040204" pitchFamily="34" charset="-120"/>
              </a:rPr>
              <a:t>+7 (4812) 619-330</a:t>
            </a:r>
            <a:endParaRPr lang="ru-RU" b="1" i="0" dirty="0" smtClean="0">
              <a:solidFill>
                <a:schemeClr val="bg1"/>
              </a:solidFill>
              <a:effectLst/>
              <a:ea typeface="Microsoft JhengHei Light" panose="020B0304030504040204" pitchFamily="34" charset="-120"/>
            </a:endParaRPr>
          </a:p>
          <a:p>
            <a:r>
              <a:rPr lang="ru-RU" b="1" i="0" u="none" strike="noStrike" dirty="0" smtClean="0">
                <a:solidFill>
                  <a:schemeClr val="bg1"/>
                </a:solidFill>
                <a:effectLst/>
                <a:ea typeface="Microsoft JhengHei Light" panose="020B0304030504040204" pitchFamily="34" charset="-120"/>
              </a:rPr>
              <a:t>+7 (960) 586-62-99</a:t>
            </a:r>
            <a:endParaRPr lang="ru-RU" b="1" i="0" dirty="0" smtClean="0">
              <a:solidFill>
                <a:schemeClr val="bg1"/>
              </a:solidFill>
              <a:effectLst/>
              <a:ea typeface="Microsoft JhengHei Light" panose="020B0304030504040204" pitchFamily="34" charset="-12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74266" y="3229898"/>
            <a:ext cx="9454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2F547D"/>
                </a:solidFill>
              </a:rPr>
              <a:t>Нам доверяют более 1 000 000 </a:t>
            </a:r>
            <a:r>
              <a:rPr lang="ru-RU" sz="3600" b="1" dirty="0" smtClean="0">
                <a:solidFill>
                  <a:srgbClr val="2F547D"/>
                </a:solidFill>
              </a:rPr>
              <a:t>пользователей</a:t>
            </a:r>
            <a:endParaRPr lang="ru-RU" sz="3600" b="1" dirty="0">
              <a:solidFill>
                <a:srgbClr val="2F547D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991697"/>
              </p:ext>
            </p:extLst>
          </p:nvPr>
        </p:nvGraphicFramePr>
        <p:xfrm>
          <a:off x="942635" y="1032835"/>
          <a:ext cx="4720746" cy="1608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orelDRAW" r:id="rId4" imgW="1584788" imgH="539213" progId="CorelDraw.Graphic.18">
                  <p:embed/>
                </p:oleObj>
              </mc:Choice>
              <mc:Fallback>
                <p:oleObj name="CorelDRAW" r:id="rId4" imgW="1584788" imgH="539213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2635" y="1032835"/>
                        <a:ext cx="4720746" cy="1608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92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F547D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Promix-FRS.1D.01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286" y="1529411"/>
            <a:ext cx="117058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2F547D"/>
                </a:solidFill>
              </a:rPr>
              <a:t>Универсальный электронный замок для </a:t>
            </a:r>
            <a:r>
              <a:rPr lang="ru-RU" sz="2400" dirty="0" err="1" smtClean="0">
                <a:solidFill>
                  <a:srgbClr val="2F547D"/>
                </a:solidFill>
              </a:rPr>
              <a:t>однодверного</a:t>
            </a:r>
            <a:r>
              <a:rPr lang="ru-RU" sz="2400" dirty="0" smtClean="0">
                <a:solidFill>
                  <a:srgbClr val="2F547D"/>
                </a:solidFill>
              </a:rPr>
              <a:t> холодильника (комплект) </a:t>
            </a:r>
            <a:endParaRPr lang="ru-RU" sz="2400" dirty="0">
              <a:solidFill>
                <a:srgbClr val="2F547D"/>
              </a:solidFill>
            </a:endParaRPr>
          </a:p>
        </p:txBody>
      </p:sp>
      <p:pic>
        <p:nvPicPr>
          <p:cNvPr id="1026" name="Picture 2" descr="Promix-FRS.1D.01 (KZBL-P1) - ÑÐ¾ÑÐ¾ -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97" y="2459372"/>
            <a:ext cx="376237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mix-FRS.1D.01 (KZBL-P1) - ÑÐ¾ÑÐ¾ -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20" y="2478690"/>
            <a:ext cx="376237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mix-FRS.1D.01 (KZBL-P1) - ÑÐ¾ÑÐ¾ -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157" y="2715496"/>
            <a:ext cx="376237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6975" y="6181859"/>
            <a:ext cx="178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6D4EE"/>
                </a:solidFill>
              </a:rPr>
              <a:t>p</a:t>
            </a:r>
            <a:r>
              <a:rPr lang="en-US" b="1" dirty="0" smtClean="0">
                <a:solidFill>
                  <a:srgbClr val="86D4EE"/>
                </a:solidFill>
              </a:rPr>
              <a:t>romix-center.ru</a:t>
            </a:r>
            <a:endParaRPr lang="ru-RU" b="1" dirty="0">
              <a:solidFill>
                <a:srgbClr val="86D4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F547D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Комплект поставки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286" y="1529411"/>
            <a:ext cx="117058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2E5980"/>
                </a:solidFill>
              </a:rPr>
              <a:t> </a:t>
            </a:r>
            <a:endParaRPr lang="ru-RU" sz="2400" dirty="0">
              <a:solidFill>
                <a:srgbClr val="2E5980"/>
              </a:solidFill>
            </a:endParaRPr>
          </a:p>
        </p:txBody>
      </p:sp>
      <p:pic>
        <p:nvPicPr>
          <p:cNvPr id="1026" name="Picture 2" descr="Promix-FRS.1D.01 (KZBL-P1) - ÑÐ¾ÑÐ¾ -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97" y="1823892"/>
            <a:ext cx="376237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91483" y="1892949"/>
            <a:ext cx="788651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F547D"/>
                </a:solidFill>
              </a:rPr>
              <a:t>Электромеханический замок с дистанционным управлением по радиоканалу.</a:t>
            </a:r>
          </a:p>
          <a:p>
            <a:r>
              <a:rPr lang="ru-RU" dirty="0">
                <a:solidFill>
                  <a:srgbClr val="2F547D"/>
                </a:solidFill>
              </a:rPr>
              <a:t>Комплект поставки:</a:t>
            </a:r>
          </a:p>
          <a:p>
            <a:r>
              <a:rPr lang="ru-RU" dirty="0" smtClean="0">
                <a:solidFill>
                  <a:srgbClr val="2F547D"/>
                </a:solidFill>
              </a:rPr>
              <a:t>1. Замок </a:t>
            </a:r>
            <a:r>
              <a:rPr lang="en-US" dirty="0">
                <a:solidFill>
                  <a:srgbClr val="2F547D"/>
                </a:solidFill>
              </a:rPr>
              <a:t>Promix-SM.131.10  - 1 </a:t>
            </a:r>
            <a:r>
              <a:rPr lang="ru-RU" dirty="0">
                <a:solidFill>
                  <a:srgbClr val="2F547D"/>
                </a:solidFill>
              </a:rPr>
              <a:t>шт.</a:t>
            </a:r>
            <a:br>
              <a:rPr lang="ru-RU" dirty="0">
                <a:solidFill>
                  <a:srgbClr val="2F547D"/>
                </a:solidFill>
              </a:rPr>
            </a:br>
            <a:r>
              <a:rPr lang="ru-RU" dirty="0">
                <a:solidFill>
                  <a:srgbClr val="2F547D"/>
                </a:solidFill>
              </a:rPr>
              <a:t>2. Ригель </a:t>
            </a:r>
            <a:r>
              <a:rPr lang="en-US" dirty="0">
                <a:solidFill>
                  <a:srgbClr val="2F547D"/>
                </a:solidFill>
              </a:rPr>
              <a:t>Promix-AD.DB.13 - 1 </a:t>
            </a:r>
            <a:r>
              <a:rPr lang="ru-RU" dirty="0">
                <a:solidFill>
                  <a:srgbClr val="2F547D"/>
                </a:solidFill>
              </a:rPr>
              <a:t>шт.</a:t>
            </a:r>
            <a:br>
              <a:rPr lang="ru-RU" dirty="0">
                <a:solidFill>
                  <a:srgbClr val="2F547D"/>
                </a:solidFill>
              </a:rPr>
            </a:br>
            <a:r>
              <a:rPr lang="ru-RU" dirty="0">
                <a:solidFill>
                  <a:srgbClr val="2F547D"/>
                </a:solidFill>
              </a:rPr>
              <a:t>3. Кронштейн </a:t>
            </a:r>
            <a:r>
              <a:rPr lang="en-US" dirty="0">
                <a:solidFill>
                  <a:srgbClr val="2F547D"/>
                </a:solidFill>
              </a:rPr>
              <a:t>Promix-AD.BR.05 - 1 </a:t>
            </a:r>
            <a:r>
              <a:rPr lang="ru-RU" dirty="0">
                <a:solidFill>
                  <a:srgbClr val="2F547D"/>
                </a:solidFill>
              </a:rPr>
              <a:t>шт.</a:t>
            </a:r>
            <a:br>
              <a:rPr lang="ru-RU" dirty="0">
                <a:solidFill>
                  <a:srgbClr val="2F547D"/>
                </a:solidFill>
              </a:rPr>
            </a:br>
            <a:r>
              <a:rPr lang="ru-RU" dirty="0">
                <a:solidFill>
                  <a:srgbClr val="2F547D"/>
                </a:solidFill>
              </a:rPr>
              <a:t>4. Кронштейн </a:t>
            </a:r>
            <a:r>
              <a:rPr lang="en-US" dirty="0">
                <a:solidFill>
                  <a:srgbClr val="2F547D"/>
                </a:solidFill>
              </a:rPr>
              <a:t>Promix-AD.BR.06 - 1 </a:t>
            </a:r>
            <a:r>
              <a:rPr lang="ru-RU" dirty="0">
                <a:solidFill>
                  <a:srgbClr val="2F547D"/>
                </a:solidFill>
              </a:rPr>
              <a:t>шт.</a:t>
            </a:r>
            <a:br>
              <a:rPr lang="ru-RU" dirty="0">
                <a:solidFill>
                  <a:srgbClr val="2F547D"/>
                </a:solidFill>
              </a:rPr>
            </a:br>
            <a:r>
              <a:rPr lang="ru-RU" dirty="0">
                <a:solidFill>
                  <a:srgbClr val="2F547D"/>
                </a:solidFill>
              </a:rPr>
              <a:t>5. Контроллер </a:t>
            </a:r>
            <a:r>
              <a:rPr lang="en-US" dirty="0">
                <a:solidFill>
                  <a:srgbClr val="2F547D"/>
                </a:solidFill>
              </a:rPr>
              <a:t>Promix-CR.RX.02 - 1 </a:t>
            </a:r>
            <a:r>
              <a:rPr lang="ru-RU" dirty="0">
                <a:solidFill>
                  <a:srgbClr val="2F547D"/>
                </a:solidFill>
              </a:rPr>
              <a:t>шт.</a:t>
            </a:r>
            <a:br>
              <a:rPr lang="ru-RU" dirty="0">
                <a:solidFill>
                  <a:srgbClr val="2F547D"/>
                </a:solidFill>
              </a:rPr>
            </a:br>
            <a:r>
              <a:rPr lang="ru-RU" dirty="0">
                <a:solidFill>
                  <a:srgbClr val="2F547D"/>
                </a:solidFill>
              </a:rPr>
              <a:t>6. </a:t>
            </a:r>
            <a:r>
              <a:rPr lang="ru-RU" dirty="0" err="1">
                <a:solidFill>
                  <a:srgbClr val="2F547D"/>
                </a:solidFill>
              </a:rPr>
              <a:t>Радиобрелок</a:t>
            </a:r>
            <a:r>
              <a:rPr lang="ru-RU" dirty="0">
                <a:solidFill>
                  <a:srgbClr val="2F547D"/>
                </a:solidFill>
              </a:rPr>
              <a:t> </a:t>
            </a:r>
            <a:r>
              <a:rPr lang="en-US" dirty="0">
                <a:solidFill>
                  <a:srgbClr val="2F547D"/>
                </a:solidFill>
              </a:rPr>
              <a:t>Promix-CR.TX.01 - 1 </a:t>
            </a:r>
            <a:r>
              <a:rPr lang="ru-RU" dirty="0">
                <a:solidFill>
                  <a:srgbClr val="2F547D"/>
                </a:solidFill>
              </a:rPr>
              <a:t>шт.</a:t>
            </a:r>
            <a:br>
              <a:rPr lang="ru-RU" dirty="0">
                <a:solidFill>
                  <a:srgbClr val="2F547D"/>
                </a:solidFill>
              </a:rPr>
            </a:br>
            <a:r>
              <a:rPr lang="ru-RU" dirty="0">
                <a:solidFill>
                  <a:srgbClr val="2F547D"/>
                </a:solidFill>
              </a:rPr>
              <a:t>7. </a:t>
            </a:r>
            <a:r>
              <a:rPr lang="ru-RU" dirty="0" err="1">
                <a:solidFill>
                  <a:srgbClr val="2F547D"/>
                </a:solidFill>
              </a:rPr>
              <a:t>Саморез</a:t>
            </a:r>
            <a:r>
              <a:rPr lang="ru-RU" dirty="0">
                <a:solidFill>
                  <a:srgbClr val="2F547D"/>
                </a:solidFill>
              </a:rPr>
              <a:t> 4х16 (</a:t>
            </a:r>
            <a:r>
              <a:rPr lang="ru-RU" dirty="0" err="1">
                <a:solidFill>
                  <a:srgbClr val="2F547D"/>
                </a:solidFill>
              </a:rPr>
              <a:t>пресш</a:t>
            </a:r>
            <a:r>
              <a:rPr lang="ru-RU" dirty="0">
                <a:solidFill>
                  <a:srgbClr val="2F547D"/>
                </a:solidFill>
              </a:rPr>
              <a:t>.) - 8 шт.</a:t>
            </a:r>
            <a:br>
              <a:rPr lang="ru-RU" dirty="0">
                <a:solidFill>
                  <a:srgbClr val="2F547D"/>
                </a:solidFill>
              </a:rPr>
            </a:br>
            <a:r>
              <a:rPr lang="ru-RU" dirty="0">
                <a:solidFill>
                  <a:srgbClr val="2F547D"/>
                </a:solidFill>
              </a:rPr>
              <a:t>8. Винт М4х6 (</a:t>
            </a:r>
            <a:r>
              <a:rPr lang="ru-RU" dirty="0" err="1">
                <a:solidFill>
                  <a:srgbClr val="2F547D"/>
                </a:solidFill>
              </a:rPr>
              <a:t>пресш</a:t>
            </a:r>
            <a:r>
              <a:rPr lang="ru-RU" dirty="0">
                <a:solidFill>
                  <a:srgbClr val="2F547D"/>
                </a:solidFill>
              </a:rPr>
              <a:t>.) - 2 шт.</a:t>
            </a:r>
            <a:br>
              <a:rPr lang="ru-RU" dirty="0">
                <a:solidFill>
                  <a:srgbClr val="2F547D"/>
                </a:solidFill>
              </a:rPr>
            </a:br>
            <a:r>
              <a:rPr lang="ru-RU" dirty="0">
                <a:solidFill>
                  <a:srgbClr val="2F547D"/>
                </a:solidFill>
              </a:rPr>
              <a:t>9. Самоклеящаяся виниловая пленка (25мм) для декоративной </a:t>
            </a:r>
            <a:endParaRPr lang="ru-RU" dirty="0" smtClean="0">
              <a:solidFill>
                <a:srgbClr val="2F547D"/>
              </a:solidFill>
            </a:endParaRPr>
          </a:p>
          <a:p>
            <a:r>
              <a:rPr lang="ru-RU" dirty="0" smtClean="0">
                <a:solidFill>
                  <a:srgbClr val="2F547D"/>
                </a:solidFill>
              </a:rPr>
              <a:t>маскировки </a:t>
            </a:r>
            <a:r>
              <a:rPr lang="ru-RU" dirty="0">
                <a:solidFill>
                  <a:srgbClr val="2F547D"/>
                </a:solidFill>
              </a:rPr>
              <a:t>провода - 1 м.</a:t>
            </a:r>
            <a:br>
              <a:rPr lang="ru-RU" dirty="0">
                <a:solidFill>
                  <a:srgbClr val="2F547D"/>
                </a:solidFill>
              </a:rPr>
            </a:br>
            <a:r>
              <a:rPr lang="ru-RU" dirty="0" smtClean="0">
                <a:solidFill>
                  <a:srgbClr val="2F547D"/>
                </a:solidFill>
              </a:rPr>
              <a:t>10</a:t>
            </a:r>
            <a:r>
              <a:rPr lang="ru-RU" dirty="0">
                <a:solidFill>
                  <a:srgbClr val="2F547D"/>
                </a:solidFill>
              </a:rPr>
              <a:t>. Руководство по эксплуатации - 1 </a:t>
            </a:r>
            <a:r>
              <a:rPr lang="ru-RU" dirty="0" err="1">
                <a:solidFill>
                  <a:srgbClr val="2F547D"/>
                </a:solidFill>
              </a:rPr>
              <a:t>шт</a:t>
            </a:r>
            <a:endParaRPr lang="ru-RU" dirty="0">
              <a:solidFill>
                <a:srgbClr val="2F547D"/>
              </a:solidFill>
            </a:endParaRPr>
          </a:p>
          <a:p>
            <a:endParaRPr lang="ru-RU" dirty="0">
              <a:solidFill>
                <a:srgbClr val="2F54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975" y="6181859"/>
            <a:ext cx="178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6D4EE"/>
                </a:solidFill>
              </a:rPr>
              <a:t>p</a:t>
            </a:r>
            <a:r>
              <a:rPr lang="en-US" b="1" dirty="0" smtClean="0">
                <a:solidFill>
                  <a:srgbClr val="86D4EE"/>
                </a:solidFill>
              </a:rPr>
              <a:t>romix-center.ru</a:t>
            </a:r>
            <a:endParaRPr lang="ru-RU" b="1" dirty="0">
              <a:solidFill>
                <a:srgbClr val="86D4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6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F547D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Система дистанционного управления по радиоканалу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286" y="1529411"/>
            <a:ext cx="117058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2E5980"/>
                </a:solidFill>
              </a:rPr>
              <a:t> </a:t>
            </a:r>
            <a:endParaRPr lang="ru-RU" sz="2400" dirty="0">
              <a:solidFill>
                <a:srgbClr val="2E598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1483" y="189294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E5980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6975" y="6181859"/>
            <a:ext cx="178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6D4EE"/>
                </a:solidFill>
              </a:rPr>
              <a:t>p</a:t>
            </a:r>
            <a:r>
              <a:rPr lang="en-US" b="1" dirty="0" smtClean="0">
                <a:solidFill>
                  <a:srgbClr val="86D4EE"/>
                </a:solidFill>
              </a:rPr>
              <a:t>romix-center.ru</a:t>
            </a:r>
            <a:endParaRPr lang="ru-RU" b="1" dirty="0">
              <a:solidFill>
                <a:srgbClr val="86D4E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199692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2E5980"/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2E5980"/>
                </a:solidFill>
                <a:cs typeface="Arial" pitchFamily="34" charset="0"/>
              </a:rPr>
              <a:t>Встр</a:t>
            </a:r>
            <a:r>
              <a:rPr lang="ru-RU" b="1" dirty="0" smtClean="0">
                <a:solidFill>
                  <a:srgbClr val="2F547D"/>
                </a:solidFill>
                <a:cs typeface="Arial" pitchFamily="34" charset="0"/>
              </a:rPr>
              <a:t>оенный источник питания с электронной защитой от короткого замыкания и перегрузки</a:t>
            </a:r>
            <a:endParaRPr lang="en-US" b="1" dirty="0" smtClean="0">
              <a:solidFill>
                <a:srgbClr val="2F547D"/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b="1" dirty="0" smtClean="0">
              <a:solidFill>
                <a:srgbClr val="2F547D"/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2F547D"/>
                </a:solidFill>
                <a:cs typeface="Arial" pitchFamily="34" charset="0"/>
              </a:rPr>
              <a:t>  Программирование непосредственно с контроллера (</a:t>
            </a:r>
            <a:r>
              <a:rPr lang="ru-RU" b="1" dirty="0" err="1" smtClean="0">
                <a:solidFill>
                  <a:srgbClr val="2F547D"/>
                </a:solidFill>
                <a:cs typeface="Arial" pitchFamily="34" charset="0"/>
              </a:rPr>
              <a:t>джамперами</a:t>
            </a:r>
            <a:r>
              <a:rPr lang="ru-RU" b="1" dirty="0" smtClean="0">
                <a:solidFill>
                  <a:srgbClr val="2F547D"/>
                </a:solidFill>
                <a:cs typeface="Arial" pitchFamily="34" charset="0"/>
              </a:rPr>
              <a:t>) и дистанционно с использованием мастер-брелока</a:t>
            </a:r>
          </a:p>
          <a:p>
            <a:pPr algn="just">
              <a:buFont typeface="Wingdings" pitchFamily="2" charset="2"/>
              <a:buChar char="ü"/>
            </a:pPr>
            <a:endParaRPr lang="ru-RU" b="1" dirty="0" smtClean="0">
              <a:solidFill>
                <a:srgbClr val="2F547D"/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2F547D"/>
                </a:solidFill>
                <a:cs typeface="Arial" pitchFamily="34" charset="0"/>
              </a:rPr>
              <a:t> В памяти контроллера всегда только один брелок (при записи нового брелока старый удаляется)</a:t>
            </a:r>
          </a:p>
          <a:p>
            <a:pPr algn="just">
              <a:buFont typeface="Wingdings" pitchFamily="2" charset="2"/>
              <a:buChar char="ü"/>
            </a:pPr>
            <a:endParaRPr lang="ru-RU" b="1" dirty="0" smtClean="0">
              <a:solidFill>
                <a:srgbClr val="2F547D"/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2F547D"/>
                </a:solidFill>
                <a:cs typeface="Arial" pitchFamily="34" charset="0"/>
              </a:rPr>
              <a:t> Возможность отдельной замены источника питания и </a:t>
            </a:r>
            <a:r>
              <a:rPr lang="ru-RU" b="1" dirty="0" err="1" smtClean="0">
                <a:solidFill>
                  <a:srgbClr val="2F547D"/>
                </a:solidFill>
                <a:cs typeface="Arial" pitchFamily="34" charset="0"/>
              </a:rPr>
              <a:t>радиомодуля</a:t>
            </a:r>
            <a:r>
              <a:rPr lang="ru-RU" b="1" dirty="0" smtClean="0">
                <a:solidFill>
                  <a:srgbClr val="2F547D"/>
                </a:solidFill>
                <a:cs typeface="Arial" pitchFamily="34" charset="0"/>
              </a:rPr>
              <a:t> при ремонте</a:t>
            </a:r>
            <a:endParaRPr lang="ru-RU" dirty="0">
              <a:solidFill>
                <a:srgbClr val="2F54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2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Установка замка на </a:t>
            </a:r>
            <a:r>
              <a:rPr lang="ru-RU" sz="3200" b="1" dirty="0" err="1" smtClean="0">
                <a:solidFill>
                  <a:schemeClr val="bg1"/>
                </a:solidFill>
              </a:rPr>
              <a:t>однодверные</a:t>
            </a:r>
            <a:r>
              <a:rPr lang="ru-RU" sz="3200" b="1" dirty="0" smtClean="0">
                <a:solidFill>
                  <a:schemeClr val="bg1"/>
                </a:solidFill>
              </a:rPr>
              <a:t> холодильники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6214" y="2636994"/>
            <a:ext cx="7526895" cy="1819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2E5980"/>
                </a:solidFill>
              </a:rPr>
              <a:t> </a:t>
            </a:r>
            <a:r>
              <a:rPr lang="ru-RU" sz="1800" b="1" dirty="0">
                <a:solidFill>
                  <a:srgbClr val="2F547D"/>
                </a:solidFill>
              </a:rPr>
              <a:t>Предназначен для установки на </a:t>
            </a:r>
            <a:r>
              <a:rPr lang="ru-RU" sz="1800" b="1" dirty="0" err="1">
                <a:solidFill>
                  <a:srgbClr val="2F547D"/>
                </a:solidFill>
              </a:rPr>
              <a:t>однодверные</a:t>
            </a:r>
            <a:r>
              <a:rPr lang="ru-RU" sz="1800" b="1" dirty="0">
                <a:solidFill>
                  <a:srgbClr val="2F547D"/>
                </a:solidFill>
              </a:rPr>
              <a:t> холодильники </a:t>
            </a:r>
            <a:r>
              <a:rPr lang="en-US" sz="1800" b="1" dirty="0">
                <a:solidFill>
                  <a:srgbClr val="2F547D"/>
                </a:solidFill>
              </a:rPr>
              <a:t>FRIGOREX FV 500, FV 650, ACTIVATOR 500, 700, NORCOOL Super 600, 7, 76, S 76, Super 8, </a:t>
            </a:r>
            <a:r>
              <a:rPr lang="en-US" sz="1800" b="1" dirty="0" err="1">
                <a:solidFill>
                  <a:srgbClr val="2F547D"/>
                </a:solidFill>
              </a:rPr>
              <a:t>Ecocool</a:t>
            </a:r>
            <a:r>
              <a:rPr lang="en-US" sz="1800" b="1" dirty="0">
                <a:solidFill>
                  <a:srgbClr val="2F547D"/>
                </a:solidFill>
              </a:rPr>
              <a:t> 8, Finesse 600, CMV 750, COLDWELL </a:t>
            </a:r>
            <a:r>
              <a:rPr lang="ru-RU" sz="1800" b="1" dirty="0">
                <a:solidFill>
                  <a:srgbClr val="2F547D"/>
                </a:solidFill>
              </a:rPr>
              <a:t>С</a:t>
            </a:r>
            <a:r>
              <a:rPr lang="en-US" sz="1800" b="1" dirty="0">
                <a:solidFill>
                  <a:srgbClr val="2F547D"/>
                </a:solidFill>
              </a:rPr>
              <a:t>S 450, C 450 SL, HELKAMA C5G, POLAIR DM105-S (-G) (</a:t>
            </a:r>
            <a:r>
              <a:rPr lang="ru-RU" sz="1800" b="1" dirty="0">
                <a:solidFill>
                  <a:srgbClr val="2F547D"/>
                </a:solidFill>
              </a:rPr>
              <a:t>ШХ-0,5 ДС), </a:t>
            </a:r>
            <a:r>
              <a:rPr lang="en-US" sz="1800" b="1" dirty="0">
                <a:solidFill>
                  <a:srgbClr val="2F547D"/>
                </a:solidFill>
              </a:rPr>
              <a:t>DM107-S (-G) (</a:t>
            </a:r>
            <a:r>
              <a:rPr lang="ru-RU" sz="1800" b="1" dirty="0">
                <a:solidFill>
                  <a:srgbClr val="2F547D"/>
                </a:solidFill>
              </a:rPr>
              <a:t>ШХ-0,7 ДС), </a:t>
            </a:r>
            <a:r>
              <a:rPr lang="en-US" sz="1800" b="1" dirty="0">
                <a:solidFill>
                  <a:srgbClr val="2F547D"/>
                </a:solidFill>
              </a:rPr>
              <a:t>INTER 390T, 400T, 500T, 501T, 550T, 570T, 750T, 770T, UBC Ice Stream Medium, Optima, Dynamic </a:t>
            </a:r>
            <a:r>
              <a:rPr lang="ru-RU" sz="1800" b="1" dirty="0">
                <a:solidFill>
                  <a:srgbClr val="2F547D"/>
                </a:solidFill>
              </a:rPr>
              <a:t>и другие коммерческие холодильники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91483" y="189294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E5980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6975" y="6181859"/>
            <a:ext cx="178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6D4EE"/>
                </a:solidFill>
              </a:rPr>
              <a:t>p</a:t>
            </a:r>
            <a:r>
              <a:rPr lang="en-US" b="1" dirty="0" smtClean="0">
                <a:solidFill>
                  <a:srgbClr val="86D4EE"/>
                </a:solidFill>
              </a:rPr>
              <a:t>romix-center.ru</a:t>
            </a:r>
            <a:endParaRPr lang="ru-RU" b="1" dirty="0">
              <a:solidFill>
                <a:srgbClr val="86D4EE"/>
              </a:solidFill>
            </a:endParaRPr>
          </a:p>
        </p:txBody>
      </p:sp>
      <p:pic>
        <p:nvPicPr>
          <p:cNvPr id="2050" name="Picture 2" descr="ÐÐ°ÑÑÐ¸Ð½ÐºÐ¸ Ð¿Ð¾ Ð·Ð°Ð¿ÑÐ¾ÑÑ ÑÐ¾Ð»Ð¾Ð´Ð¸Ð»ÑÐ½ÑÐ¹ ÑÐºÐ°Ñ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7" y="2216114"/>
            <a:ext cx="28384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7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F547D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 зависимости от типа профиля двери установить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1483" y="189294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E5980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6975" y="6181859"/>
            <a:ext cx="178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6D4EE"/>
                </a:solidFill>
              </a:rPr>
              <a:t>p</a:t>
            </a:r>
            <a:r>
              <a:rPr lang="en-US" b="1" dirty="0" smtClean="0">
                <a:solidFill>
                  <a:srgbClr val="86D4EE"/>
                </a:solidFill>
              </a:rPr>
              <a:t>romix-center.ru</a:t>
            </a:r>
            <a:endParaRPr lang="ru-RU" b="1" dirty="0">
              <a:solidFill>
                <a:srgbClr val="86D4EE"/>
              </a:solidFill>
            </a:endParaRPr>
          </a:p>
        </p:txBody>
      </p:sp>
      <p:pic>
        <p:nvPicPr>
          <p:cNvPr id="9" name="Содержимое 7" descr="DSC02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3879" y="1982138"/>
            <a:ext cx="3055096" cy="2804184"/>
          </a:xfrm>
          <a:prstGeom prst="rect">
            <a:avLst/>
          </a:prstGeom>
        </p:spPr>
      </p:pic>
      <p:pic>
        <p:nvPicPr>
          <p:cNvPr id="10" name="Рисунок 9" descr="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6831" y="1982138"/>
            <a:ext cx="2616295" cy="2831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7285" y="5241701"/>
            <a:ext cx="301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F547D"/>
                </a:solidFill>
              </a:rPr>
              <a:t>Кронштейн </a:t>
            </a:r>
            <a:r>
              <a:rPr lang="en-US" b="1" dirty="0">
                <a:solidFill>
                  <a:srgbClr val="2F547D"/>
                </a:solidFill>
              </a:rPr>
              <a:t>Promix-AD.BR.05</a:t>
            </a:r>
          </a:p>
          <a:p>
            <a:endParaRPr lang="ru-RU" b="1" dirty="0">
              <a:solidFill>
                <a:srgbClr val="2E598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35686" y="5147408"/>
            <a:ext cx="301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F547D"/>
                </a:solidFill>
              </a:rPr>
              <a:t>Кронштейн </a:t>
            </a:r>
            <a:r>
              <a:rPr lang="en-US" b="1" dirty="0">
                <a:solidFill>
                  <a:srgbClr val="2F547D"/>
                </a:solidFill>
              </a:rPr>
              <a:t>Promix-AD.BR.06</a:t>
            </a:r>
          </a:p>
          <a:p>
            <a:endParaRPr lang="ru-RU" b="1" dirty="0">
              <a:solidFill>
                <a:srgbClr val="2E59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1483" y="189294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E5980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6975" y="6181859"/>
            <a:ext cx="178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6D4EE"/>
                </a:solidFill>
              </a:rPr>
              <a:t>p</a:t>
            </a:r>
            <a:r>
              <a:rPr lang="en-US" b="1" dirty="0" smtClean="0">
                <a:solidFill>
                  <a:srgbClr val="86D4EE"/>
                </a:solidFill>
              </a:rPr>
              <a:t>romix-center.ru</a:t>
            </a:r>
            <a:endParaRPr lang="ru-RU" b="1" dirty="0">
              <a:solidFill>
                <a:srgbClr val="86D4E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2867" y="1615950"/>
            <a:ext cx="3729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E5980"/>
                </a:solidFill>
              </a:rPr>
              <a:t>На установленный кронштейн </a:t>
            </a:r>
          </a:p>
          <a:p>
            <a:r>
              <a:rPr lang="ru-RU" b="1" dirty="0" smtClean="0">
                <a:solidFill>
                  <a:srgbClr val="2E5980"/>
                </a:solidFill>
              </a:rPr>
              <a:t>установить ригель</a:t>
            </a:r>
            <a:r>
              <a:rPr lang="en-US" b="1" dirty="0" smtClean="0">
                <a:solidFill>
                  <a:srgbClr val="2E5980"/>
                </a:solidFill>
              </a:rPr>
              <a:t> </a:t>
            </a:r>
            <a:r>
              <a:rPr lang="en-US" b="1" dirty="0">
                <a:solidFill>
                  <a:srgbClr val="2E5980"/>
                </a:solidFill>
              </a:rPr>
              <a:t>Promix-AD.DB.13</a:t>
            </a:r>
          </a:p>
          <a:p>
            <a:endParaRPr lang="ru-RU" b="1" dirty="0">
              <a:solidFill>
                <a:srgbClr val="2E5980"/>
              </a:solidFill>
            </a:endParaRPr>
          </a:p>
        </p:txBody>
      </p:sp>
      <p:pic>
        <p:nvPicPr>
          <p:cNvPr id="12" name="Содержимое 4" descr="2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0105" y="1573156"/>
            <a:ext cx="3281384" cy="410445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3" name="Picture 2" descr="C:\Documents and Settings\Konstr4\Рабочий стол\холодильники\RG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4168" y="2829667"/>
            <a:ext cx="1866880" cy="2000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29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F547D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1483" y="189294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E5980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6975" y="6181859"/>
            <a:ext cx="178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6D4EE"/>
                </a:solidFill>
              </a:rPr>
              <a:t>p</a:t>
            </a:r>
            <a:r>
              <a:rPr lang="en-US" b="1" dirty="0" smtClean="0">
                <a:solidFill>
                  <a:srgbClr val="86D4EE"/>
                </a:solidFill>
              </a:rPr>
              <a:t>romix-center.ru</a:t>
            </a:r>
            <a:endParaRPr lang="ru-RU" b="1" dirty="0">
              <a:solidFill>
                <a:srgbClr val="86D4E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4742" y="2609009"/>
            <a:ext cx="40349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F547D"/>
                </a:solidFill>
              </a:rPr>
              <a:t>Закрыть дверь и надавить на нее – ригель сделает отметку на стенки двери</a:t>
            </a:r>
            <a:r>
              <a:rPr lang="en-US" b="1" dirty="0" smtClean="0">
                <a:solidFill>
                  <a:srgbClr val="2F547D"/>
                </a:solidFill>
              </a:rPr>
              <a:t>;</a:t>
            </a:r>
            <a:r>
              <a:rPr lang="ru-RU" b="1" dirty="0" smtClean="0">
                <a:solidFill>
                  <a:srgbClr val="2F547D"/>
                </a:solidFill>
              </a:rPr>
              <a:t/>
            </a:r>
            <a:br>
              <a:rPr lang="ru-RU" b="1" dirty="0" smtClean="0">
                <a:solidFill>
                  <a:srgbClr val="2F547D"/>
                </a:solidFill>
              </a:rPr>
            </a:br>
            <a:r>
              <a:rPr lang="ru-RU" b="1" dirty="0" smtClean="0">
                <a:solidFill>
                  <a:srgbClr val="2F547D"/>
                </a:solidFill>
              </a:rPr>
              <a:t>По центру отметки просверлить отверстие диаметром 24 мм</a:t>
            </a:r>
            <a:r>
              <a:rPr lang="en-US" b="1" dirty="0" smtClean="0">
                <a:solidFill>
                  <a:srgbClr val="2F547D"/>
                </a:solidFill>
              </a:rPr>
              <a:t>;</a:t>
            </a:r>
            <a:r>
              <a:rPr lang="ru-RU" b="1" dirty="0" smtClean="0">
                <a:solidFill>
                  <a:srgbClr val="2F547D"/>
                </a:solidFill>
              </a:rPr>
              <a:t/>
            </a:r>
            <a:br>
              <a:rPr lang="ru-RU" b="1" dirty="0" smtClean="0">
                <a:solidFill>
                  <a:srgbClr val="2F547D"/>
                </a:solidFill>
              </a:rPr>
            </a:br>
            <a:r>
              <a:rPr lang="ru-RU" b="1" dirty="0" smtClean="0">
                <a:solidFill>
                  <a:srgbClr val="2F547D"/>
                </a:solidFill>
              </a:rPr>
              <a:t>Изнутри холодильника просверлить отверстие диаметром 6 мм</a:t>
            </a:r>
            <a:r>
              <a:rPr lang="en-US" b="1" dirty="0" smtClean="0">
                <a:solidFill>
                  <a:srgbClr val="2F547D"/>
                </a:solidFill>
              </a:rPr>
              <a:t>;</a:t>
            </a:r>
            <a:endParaRPr lang="en-US" b="1" dirty="0">
              <a:solidFill>
                <a:srgbClr val="2F547D"/>
              </a:solidFill>
            </a:endParaRPr>
          </a:p>
          <a:p>
            <a:endParaRPr lang="ru-RU" b="1" dirty="0">
              <a:solidFill>
                <a:srgbClr val="2E5980"/>
              </a:solidFill>
            </a:endParaRPr>
          </a:p>
        </p:txBody>
      </p:sp>
      <p:pic>
        <p:nvPicPr>
          <p:cNvPr id="9" name="Содержимое 5" descr="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4830" y="2417494"/>
            <a:ext cx="2715803" cy="267243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" name="Рисунок 9" descr="4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015" y="2436416"/>
            <a:ext cx="3146926" cy="26535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384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F547D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1483" y="189294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E5980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6975" y="6181859"/>
            <a:ext cx="178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6D4EE"/>
                </a:solidFill>
              </a:rPr>
              <a:t>p</a:t>
            </a:r>
            <a:r>
              <a:rPr lang="en-US" b="1" dirty="0" smtClean="0">
                <a:solidFill>
                  <a:srgbClr val="86D4EE"/>
                </a:solidFill>
              </a:rPr>
              <a:t>romix-center.ru</a:t>
            </a:r>
            <a:endParaRPr lang="ru-RU" b="1" dirty="0">
              <a:solidFill>
                <a:srgbClr val="86D4E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2740" y="1840471"/>
            <a:ext cx="10899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F547D"/>
                </a:solidFill>
              </a:rPr>
              <a:t>Протянуть с помощью проволочной петли провод </a:t>
            </a:r>
            <a:r>
              <a:rPr lang="ru-RU" b="1" dirty="0" smtClean="0">
                <a:solidFill>
                  <a:srgbClr val="2F547D"/>
                </a:solidFill>
              </a:rPr>
              <a:t>замка</a:t>
            </a:r>
            <a:r>
              <a:rPr lang="ru-RU" b="1" dirty="0" smtClean="0">
                <a:solidFill>
                  <a:srgbClr val="2F547D"/>
                </a:solidFill>
              </a:rPr>
              <a:t>;</a:t>
            </a:r>
            <a:endParaRPr lang="en-US" b="1" dirty="0" smtClean="0">
              <a:solidFill>
                <a:srgbClr val="2F547D"/>
              </a:solidFill>
            </a:endParaRPr>
          </a:p>
          <a:p>
            <a:r>
              <a:rPr lang="ru-RU" b="1" dirty="0" smtClean="0">
                <a:solidFill>
                  <a:srgbClr val="2F547D"/>
                </a:solidFill>
              </a:rPr>
              <a:t>Закрепить </a:t>
            </a:r>
            <a:r>
              <a:rPr lang="ru-RU" b="1" dirty="0" smtClean="0">
                <a:solidFill>
                  <a:srgbClr val="2F547D"/>
                </a:solidFill>
              </a:rPr>
              <a:t>замок</a:t>
            </a:r>
            <a:r>
              <a:rPr lang="ru-RU" b="1" dirty="0" smtClean="0">
                <a:solidFill>
                  <a:srgbClr val="2F547D"/>
                </a:solidFill>
              </a:rPr>
              <a:t>, </a:t>
            </a:r>
            <a:r>
              <a:rPr lang="ru-RU" b="1" dirty="0" smtClean="0">
                <a:solidFill>
                  <a:srgbClr val="2F547D"/>
                </a:solidFill>
              </a:rPr>
              <a:t>проложить провод и заклеить его декоративной лентой;</a:t>
            </a:r>
            <a:endParaRPr lang="ru-RU" b="1" dirty="0">
              <a:solidFill>
                <a:srgbClr val="2F547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835" y="2718384"/>
            <a:ext cx="3023878" cy="2859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705" y="2744153"/>
            <a:ext cx="3225064" cy="28592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070" y="2718386"/>
            <a:ext cx="3554276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6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254</Words>
  <Application>Microsoft Office PowerPoint</Application>
  <PresentationFormat>Широкоэкранный</PresentationFormat>
  <Paragraphs>55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Microsoft JhengHei Light</vt:lpstr>
      <vt:lpstr>Arial</vt:lpstr>
      <vt:lpstr>Calibri</vt:lpstr>
      <vt:lpstr>Calibri Light</vt:lpstr>
      <vt:lpstr>Wingdings</vt:lpstr>
      <vt:lpstr>Тема Office</vt:lpstr>
      <vt:lpstr>CorelDRAW X8 Graphic</vt:lpstr>
      <vt:lpstr>Презентация PowerPoint</vt:lpstr>
      <vt:lpstr>Promix-FRS.1D.01</vt:lpstr>
      <vt:lpstr>Комплект поставки</vt:lpstr>
      <vt:lpstr>Система дистанционного управления по радиоканалу</vt:lpstr>
      <vt:lpstr>Установка замка на однодверные холодильники</vt:lpstr>
      <vt:lpstr>В зависимости от типа профиля двери установить</vt:lpstr>
      <vt:lpstr>Презентация PowerPoint</vt:lpstr>
      <vt:lpstr>     </vt:lpstr>
      <vt:lpstr>    </vt:lpstr>
      <vt:lpstr>   </vt:lpstr>
      <vt:lpstr>   </vt:lpstr>
      <vt:lpstr>Схема подключения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27</cp:revision>
  <dcterms:created xsi:type="dcterms:W3CDTF">2019-09-05T06:07:23Z</dcterms:created>
  <dcterms:modified xsi:type="dcterms:W3CDTF">2019-09-10T06:50:24Z</dcterms:modified>
</cp:coreProperties>
</file>